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Playfair Display"/>
      <p:regular r:id="rId34"/>
      <p:bold r:id="rId35"/>
      <p:italic r:id="rId36"/>
      <p:boldItalic r:id="rId37"/>
    </p:embeddedFont>
    <p:embeddedFont>
      <p:font typeface="Nunito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42" Type="http://schemas.openxmlformats.org/officeDocument/2006/relationships/font" Target="fonts/Lato-regular.fntdata"/><Relationship Id="rId41" Type="http://schemas.openxmlformats.org/officeDocument/2006/relationships/font" Target="fonts/Nunito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33" Type="http://schemas.openxmlformats.org/officeDocument/2006/relationships/font" Target="fonts/ProximaNova-boldItalic.fntdata"/><Relationship Id="rId32" Type="http://schemas.openxmlformats.org/officeDocument/2006/relationships/font" Target="fonts/ProximaNova-italic.fntdata"/><Relationship Id="rId35" Type="http://schemas.openxmlformats.org/officeDocument/2006/relationships/font" Target="fonts/PlayfairDisplay-bold.fntdata"/><Relationship Id="rId34" Type="http://schemas.openxmlformats.org/officeDocument/2006/relationships/font" Target="fonts/PlayfairDisplay-regular.fntdata"/><Relationship Id="rId37" Type="http://schemas.openxmlformats.org/officeDocument/2006/relationships/font" Target="fonts/PlayfairDisplay-boldItalic.fntdata"/><Relationship Id="rId36" Type="http://schemas.openxmlformats.org/officeDocument/2006/relationships/font" Target="fonts/PlayfairDisplay-italic.fntdata"/><Relationship Id="rId39" Type="http://schemas.openxmlformats.org/officeDocument/2006/relationships/font" Target="fonts/Nunito-bold.fntdata"/><Relationship Id="rId38" Type="http://schemas.openxmlformats.org/officeDocument/2006/relationships/font" Target="fonts/Nuni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 I am </a:t>
            </a:r>
            <a:r>
              <a:rPr lang="en" sz="2200"/>
              <a:t>DAVID</a:t>
            </a:r>
            <a:r>
              <a:rPr lang="en" sz="600"/>
              <a:t>son of  </a:t>
            </a:r>
            <a:r>
              <a:rPr lang="en" sz="2200"/>
              <a:t>AWAD</a:t>
            </a:r>
            <a:r>
              <a:rPr lang="en"/>
              <a:t> and I am cool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 I am </a:t>
            </a:r>
            <a:r>
              <a:rPr lang="en" sz="2200"/>
              <a:t>DAVID</a:t>
            </a:r>
            <a:r>
              <a:rPr lang="en"/>
              <a:t>son of</a:t>
            </a:r>
            <a:r>
              <a:rPr lang="en" sz="600"/>
              <a:t>  </a:t>
            </a:r>
            <a:r>
              <a:rPr lang="en" sz="2200"/>
              <a:t>AWAD</a:t>
            </a:r>
            <a:r>
              <a:rPr lang="en"/>
              <a:t> and I am cool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Shape 6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5" name="Shape 13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Shape 136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w3schools.com/CSSref/css_units.asp" TargetMode="External"/><Relationship Id="rId4" Type="http://schemas.openxmlformats.org/officeDocument/2006/relationships/hyperlink" Target="https://www.w3schools.com/css/css_rwd_mediaqueries.asp" TargetMode="External"/><Relationship Id="rId5" Type="http://schemas.openxmlformats.org/officeDocument/2006/relationships/hyperlink" Target="http://stackoverflow.com/questions/26888751/chrome-device-mode-emulation-media-queries-not-work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Week 5</a:t>
            </a:r>
          </a:p>
        </p:txBody>
      </p:sp>
      <p:sp>
        <p:nvSpPr>
          <p:cNvPr id="155" name="Shape 155"/>
          <p:cNvSpPr txBox="1"/>
          <p:nvPr>
            <p:ph idx="1" type="subTitle"/>
          </p:nvPr>
        </p:nvSpPr>
        <p:spPr>
          <a:xfrm>
            <a:off x="3166012" y="333658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 Again; Again?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755875" y="1164625"/>
            <a:ext cx="1580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Units of measurement on web pages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Percent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REM and EM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VMIN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VMAX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ex ch ic </a:t>
            </a:r>
            <a:r>
              <a:rPr lang="en"/>
              <a:t>em</a:t>
            </a:r>
            <a:r>
              <a:rPr lang="en">
                <a:solidFill>
                  <a:schemeClr val="accent4"/>
                </a:solidFill>
              </a:rPr>
              <a:t> lh rlh vh vw vi vb vmin vmax px rem mm q cm in pt pc 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00" y="0"/>
            <a:ext cx="9349526" cy="621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152475"/>
            <a:ext cx="3999900" cy="1775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Traditionally the width of a capital M in metal typesetting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In modern typography, equal to specified point size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Proportional to parent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5781325" y="4210975"/>
            <a:ext cx="3558900" cy="357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By Willi Heidelbach, CC BY 2.5, https://commons.wikimedia.org/w/index.php?curid=154912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</a:t>
            </a:r>
          </a:p>
        </p:txBody>
      </p:sp>
      <p:grpSp>
        <p:nvGrpSpPr>
          <p:cNvPr id="233" name="Shape 233"/>
          <p:cNvGrpSpPr/>
          <p:nvPr/>
        </p:nvGrpSpPr>
        <p:grpSpPr>
          <a:xfrm>
            <a:off x="1179112" y="1396625"/>
            <a:ext cx="6785778" cy="2524800"/>
            <a:chOff x="311700" y="1396675"/>
            <a:chExt cx="2209200" cy="2524800"/>
          </a:xfrm>
        </p:grpSpPr>
        <p:sp>
          <p:nvSpPr>
            <p:cNvPr id="234" name="Shape 234"/>
            <p:cNvSpPr/>
            <p:nvPr/>
          </p:nvSpPr>
          <p:spPr>
            <a:xfrm>
              <a:off x="311700" y="1396675"/>
              <a:ext cx="2209200" cy="252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600"/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449900" y="1510825"/>
              <a:ext cx="1886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1 em = 14px</a:t>
              </a:r>
            </a:p>
          </p:txBody>
        </p:sp>
      </p:grpSp>
      <p:sp>
        <p:nvSpPr>
          <p:cNvPr id="236" name="Shape 236"/>
          <p:cNvSpPr txBox="1"/>
          <p:nvPr/>
        </p:nvSpPr>
        <p:spPr>
          <a:xfrm>
            <a:off x="3541200" y="1017725"/>
            <a:ext cx="2061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Base font: 14px</a:t>
            </a:r>
          </a:p>
        </p:txBody>
      </p:sp>
      <p:grpSp>
        <p:nvGrpSpPr>
          <p:cNvPr id="237" name="Shape 237"/>
          <p:cNvGrpSpPr/>
          <p:nvPr/>
        </p:nvGrpSpPr>
        <p:grpSpPr>
          <a:xfrm>
            <a:off x="1487407" y="2200129"/>
            <a:ext cx="6169188" cy="1678663"/>
            <a:chOff x="570750" y="2195725"/>
            <a:chExt cx="1950300" cy="1725600"/>
          </a:xfrm>
        </p:grpSpPr>
        <p:sp>
          <p:nvSpPr>
            <p:cNvPr id="238" name="Shape 238"/>
            <p:cNvSpPr/>
            <p:nvPr/>
          </p:nvSpPr>
          <p:spPr>
            <a:xfrm>
              <a:off x="570750" y="2195725"/>
              <a:ext cx="1950300" cy="1725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602550" y="2265650"/>
              <a:ext cx="18867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800"/>
                <a:t>2 em = 28px</a:t>
              </a:r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3968416" y="2885587"/>
            <a:ext cx="3459288" cy="959887"/>
            <a:chOff x="1557825" y="3196225"/>
            <a:chExt cx="963000" cy="725100"/>
          </a:xfrm>
        </p:grpSpPr>
        <p:sp>
          <p:nvSpPr>
            <p:cNvPr id="241" name="Shape 241"/>
            <p:cNvSpPr/>
            <p:nvPr/>
          </p:nvSpPr>
          <p:spPr>
            <a:xfrm>
              <a:off x="1557825" y="3196225"/>
              <a:ext cx="963000" cy="7251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1557825" y="3272425"/>
              <a:ext cx="963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700"/>
                <a:t>0.25 em = 7px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</a:rPr>
              <a:t>ex ch ic em lh rlh vh vw vi vb vmin vmax px </a:t>
            </a:r>
            <a:r>
              <a:rPr lang="en"/>
              <a:t>rem</a:t>
            </a:r>
            <a:r>
              <a:rPr lang="en">
                <a:solidFill>
                  <a:schemeClr val="accent4"/>
                </a:solidFill>
              </a:rPr>
              <a:t> mm q cm in pt pc 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rem </a:t>
            </a:r>
            <a:r>
              <a:rPr lang="en">
                <a:solidFill>
                  <a:schemeClr val="accent3"/>
                </a:solidFill>
              </a:rPr>
              <a:t>(root element)</a:t>
            </a:r>
          </a:p>
        </p:txBody>
      </p:sp>
      <p:grpSp>
        <p:nvGrpSpPr>
          <p:cNvPr id="253" name="Shape 253"/>
          <p:cNvGrpSpPr/>
          <p:nvPr/>
        </p:nvGrpSpPr>
        <p:grpSpPr>
          <a:xfrm>
            <a:off x="1179112" y="1396625"/>
            <a:ext cx="6785778" cy="2524800"/>
            <a:chOff x="311700" y="1396675"/>
            <a:chExt cx="2209200" cy="2524800"/>
          </a:xfrm>
        </p:grpSpPr>
        <p:sp>
          <p:nvSpPr>
            <p:cNvPr id="254" name="Shape 254"/>
            <p:cNvSpPr/>
            <p:nvPr/>
          </p:nvSpPr>
          <p:spPr>
            <a:xfrm>
              <a:off x="311700" y="1396675"/>
              <a:ext cx="2209200" cy="252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600"/>
            </a:p>
          </p:txBody>
        </p:sp>
        <p:sp>
          <p:nvSpPr>
            <p:cNvPr id="255" name="Shape 255"/>
            <p:cNvSpPr txBox="1"/>
            <p:nvPr/>
          </p:nvSpPr>
          <p:spPr>
            <a:xfrm>
              <a:off x="449900" y="1510825"/>
              <a:ext cx="1886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500"/>
                <a:t>1.5 rem = 15px</a:t>
              </a:r>
            </a:p>
          </p:txBody>
        </p:sp>
      </p:grpSp>
      <p:sp>
        <p:nvSpPr>
          <p:cNvPr id="256" name="Shape 256"/>
          <p:cNvSpPr txBox="1"/>
          <p:nvPr/>
        </p:nvSpPr>
        <p:spPr>
          <a:xfrm>
            <a:off x="3541200" y="1017725"/>
            <a:ext cx="2061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Base font: 10px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1487407" y="2200129"/>
            <a:ext cx="6169188" cy="1678663"/>
            <a:chOff x="570750" y="2195725"/>
            <a:chExt cx="1950300" cy="1725600"/>
          </a:xfrm>
        </p:grpSpPr>
        <p:sp>
          <p:nvSpPr>
            <p:cNvPr id="258" name="Shape 258"/>
            <p:cNvSpPr/>
            <p:nvPr/>
          </p:nvSpPr>
          <p:spPr>
            <a:xfrm>
              <a:off x="570750" y="2195725"/>
              <a:ext cx="1950300" cy="1725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602550" y="2265650"/>
              <a:ext cx="18867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3000"/>
                <a:t>3 rem = 30px</a:t>
              </a:r>
            </a:p>
          </p:txBody>
        </p:sp>
      </p:grpSp>
      <p:grpSp>
        <p:nvGrpSpPr>
          <p:cNvPr id="260" name="Shape 260"/>
          <p:cNvGrpSpPr/>
          <p:nvPr/>
        </p:nvGrpSpPr>
        <p:grpSpPr>
          <a:xfrm>
            <a:off x="3968416" y="2885587"/>
            <a:ext cx="3459288" cy="959887"/>
            <a:chOff x="1557825" y="3196225"/>
            <a:chExt cx="963000" cy="725100"/>
          </a:xfrm>
        </p:grpSpPr>
        <p:sp>
          <p:nvSpPr>
            <p:cNvPr id="261" name="Shape 261"/>
            <p:cNvSpPr/>
            <p:nvPr/>
          </p:nvSpPr>
          <p:spPr>
            <a:xfrm>
              <a:off x="1557825" y="3196225"/>
              <a:ext cx="963000" cy="7251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 txBox="1"/>
            <p:nvPr/>
          </p:nvSpPr>
          <p:spPr>
            <a:xfrm>
              <a:off x="1557825" y="3272425"/>
              <a:ext cx="963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/>
                <a:t>1 rem = 10 px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Combining rem and em</a:t>
            </a:r>
          </a:p>
        </p:txBody>
      </p:sp>
      <p:grpSp>
        <p:nvGrpSpPr>
          <p:cNvPr id="268" name="Shape 268"/>
          <p:cNvGrpSpPr/>
          <p:nvPr/>
        </p:nvGrpSpPr>
        <p:grpSpPr>
          <a:xfrm>
            <a:off x="1179102" y="1396556"/>
            <a:ext cx="6901098" cy="3430950"/>
            <a:chOff x="311700" y="1396675"/>
            <a:chExt cx="2209200" cy="2524800"/>
          </a:xfrm>
        </p:grpSpPr>
        <p:sp>
          <p:nvSpPr>
            <p:cNvPr id="269" name="Shape 269"/>
            <p:cNvSpPr/>
            <p:nvPr/>
          </p:nvSpPr>
          <p:spPr>
            <a:xfrm>
              <a:off x="311700" y="1396675"/>
              <a:ext cx="2209200" cy="2524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600"/>
            </a:p>
          </p:txBody>
        </p:sp>
        <p:sp>
          <p:nvSpPr>
            <p:cNvPr id="270" name="Shape 270"/>
            <p:cNvSpPr txBox="1"/>
            <p:nvPr/>
          </p:nvSpPr>
          <p:spPr>
            <a:xfrm>
              <a:off x="449900" y="1510825"/>
              <a:ext cx="18867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500"/>
                <a:t>1.5 </a:t>
              </a:r>
              <a:r>
                <a:rPr b="1" lang="en" sz="1500">
                  <a:solidFill>
                    <a:srgbClr val="9900FF"/>
                  </a:solidFill>
                </a:rPr>
                <a:t>rem</a:t>
              </a:r>
              <a:r>
                <a:rPr lang="en" sz="1500"/>
                <a:t> = 15px  PARAGRAPH</a:t>
              </a:r>
            </a:p>
          </p:txBody>
        </p:sp>
      </p:grpSp>
      <p:sp>
        <p:nvSpPr>
          <p:cNvPr id="271" name="Shape 271"/>
          <p:cNvSpPr txBox="1"/>
          <p:nvPr/>
        </p:nvSpPr>
        <p:spPr>
          <a:xfrm>
            <a:off x="3541200" y="1017725"/>
            <a:ext cx="2061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Base font: 10px  BODY</a:t>
            </a:r>
          </a:p>
        </p:txBody>
      </p:sp>
      <p:grpSp>
        <p:nvGrpSpPr>
          <p:cNvPr id="272" name="Shape 272"/>
          <p:cNvGrpSpPr/>
          <p:nvPr/>
        </p:nvGrpSpPr>
        <p:grpSpPr>
          <a:xfrm>
            <a:off x="1487407" y="2200129"/>
            <a:ext cx="6169188" cy="1678663"/>
            <a:chOff x="570750" y="2195725"/>
            <a:chExt cx="1950300" cy="1725600"/>
          </a:xfrm>
        </p:grpSpPr>
        <p:sp>
          <p:nvSpPr>
            <p:cNvPr id="273" name="Shape 273"/>
            <p:cNvSpPr/>
            <p:nvPr/>
          </p:nvSpPr>
          <p:spPr>
            <a:xfrm>
              <a:off x="570750" y="2195725"/>
              <a:ext cx="1950300" cy="1725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 txBox="1"/>
            <p:nvPr/>
          </p:nvSpPr>
          <p:spPr>
            <a:xfrm>
              <a:off x="602550" y="2265650"/>
              <a:ext cx="1886700" cy="9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3000"/>
                <a:t>2 </a:t>
              </a:r>
              <a:r>
                <a:rPr b="1" lang="en" sz="3000">
                  <a:solidFill>
                    <a:srgbClr val="980000"/>
                  </a:solidFill>
                </a:rPr>
                <a:t>em</a:t>
              </a:r>
              <a:r>
                <a:rPr lang="en" sz="3000"/>
                <a:t> = 30px IMPORTANT</a:t>
              </a:r>
            </a:p>
          </p:txBody>
        </p:sp>
      </p:grpSp>
      <p:grpSp>
        <p:nvGrpSpPr>
          <p:cNvPr id="275" name="Shape 275"/>
          <p:cNvGrpSpPr/>
          <p:nvPr/>
        </p:nvGrpSpPr>
        <p:grpSpPr>
          <a:xfrm>
            <a:off x="5848534" y="2885587"/>
            <a:ext cx="1579127" cy="959887"/>
            <a:chOff x="1557825" y="3196225"/>
            <a:chExt cx="963000" cy="725100"/>
          </a:xfrm>
        </p:grpSpPr>
        <p:sp>
          <p:nvSpPr>
            <p:cNvPr id="276" name="Shape 276"/>
            <p:cNvSpPr/>
            <p:nvPr/>
          </p:nvSpPr>
          <p:spPr>
            <a:xfrm>
              <a:off x="1557825" y="3196225"/>
              <a:ext cx="963000" cy="7251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 txBox="1"/>
            <p:nvPr/>
          </p:nvSpPr>
          <p:spPr>
            <a:xfrm>
              <a:off x="1557825" y="3272425"/>
              <a:ext cx="963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/>
                <a:t>1 </a:t>
              </a:r>
              <a:r>
                <a:rPr b="1" lang="en" sz="1000">
                  <a:solidFill>
                    <a:srgbClr val="9900FF"/>
                  </a:solidFill>
                </a:rPr>
                <a:t>rem</a:t>
              </a:r>
              <a:r>
                <a:rPr lang="en" sz="1000"/>
                <a:t> = 10 px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000"/>
                <a:t>LESS IMPORTANT </a:t>
              </a:r>
            </a:p>
          </p:txBody>
        </p:sp>
      </p:grpSp>
      <p:grpSp>
        <p:nvGrpSpPr>
          <p:cNvPr id="278" name="Shape 278"/>
          <p:cNvGrpSpPr/>
          <p:nvPr/>
        </p:nvGrpSpPr>
        <p:grpSpPr>
          <a:xfrm>
            <a:off x="1824344" y="2902472"/>
            <a:ext cx="2963151" cy="903764"/>
            <a:chOff x="1557825" y="3196225"/>
            <a:chExt cx="963000" cy="725100"/>
          </a:xfrm>
        </p:grpSpPr>
        <p:sp>
          <p:nvSpPr>
            <p:cNvPr id="279" name="Shape 279"/>
            <p:cNvSpPr/>
            <p:nvPr/>
          </p:nvSpPr>
          <p:spPr>
            <a:xfrm>
              <a:off x="1557825" y="3196225"/>
              <a:ext cx="963000" cy="7251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 txBox="1"/>
            <p:nvPr/>
          </p:nvSpPr>
          <p:spPr>
            <a:xfrm>
              <a:off x="1557825" y="3272425"/>
              <a:ext cx="963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3000"/>
                <a:t>1 </a:t>
              </a:r>
              <a:r>
                <a:rPr b="1" lang="en" sz="3000">
                  <a:solidFill>
                    <a:srgbClr val="980000"/>
                  </a:solidFill>
                </a:rPr>
                <a:t>em</a:t>
              </a:r>
              <a:r>
                <a:rPr lang="en" sz="3000"/>
                <a:t> = 30 px </a:t>
              </a: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4402999" y="4018324"/>
            <a:ext cx="1199809" cy="485887"/>
            <a:chOff x="1557818" y="3196226"/>
            <a:chExt cx="963006" cy="519000"/>
          </a:xfrm>
        </p:grpSpPr>
        <p:sp>
          <p:nvSpPr>
            <p:cNvPr id="282" name="Shape 282"/>
            <p:cNvSpPr/>
            <p:nvPr/>
          </p:nvSpPr>
          <p:spPr>
            <a:xfrm>
              <a:off x="1557818" y="3196226"/>
              <a:ext cx="962999" cy="5190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1557825" y="3272425"/>
              <a:ext cx="963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800"/>
                <a:t>0.8 </a:t>
              </a:r>
              <a:r>
                <a:rPr b="1" lang="en" sz="800">
                  <a:solidFill>
                    <a:srgbClr val="9900FF"/>
                  </a:solidFill>
                </a:rPr>
                <a:t>rem</a:t>
              </a:r>
              <a:r>
                <a:rPr lang="en" sz="800"/>
                <a:t> = 8 px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800"/>
                <a:t>LEAST IMPORTANT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Viewing Computed Values</a:t>
            </a:r>
          </a:p>
        </p:txBody>
      </p:sp>
      <p:pic>
        <p:nvPicPr>
          <p:cNvPr descr="dragons.png"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37" y="1017725"/>
            <a:ext cx="775112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5741100" y="1477250"/>
            <a:ext cx="597600" cy="2955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5383175" y="3491675"/>
            <a:ext cx="2197800" cy="2397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925050" y="2570900"/>
            <a:ext cx="2127300" cy="15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html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font-size: 14px;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.rem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font-size : 1.5rem;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.em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font-size: 2em;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Q&amp;A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ex ch ic em lh rlh vh vw vi vb vmin vmax px rem mm q cm in pt pc </a:t>
            </a:r>
            <a:r>
              <a:rPr lang="en"/>
              <a:t>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225625" y="11094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5E696C"/>
              </a:buClr>
              <a:buSzPct val="138888"/>
            </a:pPr>
            <a:r>
              <a:rPr lang="en"/>
              <a:t>Responsive design problems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Chrome inspection  and device emulation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2500"/>
              <a:t>Media Queries</a:t>
            </a:r>
          </a:p>
          <a:p>
            <a:pPr indent="-387350" lvl="0" marL="457200" rtl="0">
              <a:spcBef>
                <a:spcPts val="0"/>
              </a:spcBef>
              <a:buSzPct val="100000"/>
            </a:pPr>
            <a:r>
              <a:rPr lang="en" sz="2500"/>
              <a:t>Measurement on devices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Percentage-Based Dimensions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Percentages relative to parent element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Margins and padding </a:t>
            </a:r>
            <a:r>
              <a:rPr b="1" lang="en"/>
              <a:t>only </a:t>
            </a:r>
            <a:r>
              <a:rPr lang="en"/>
              <a:t>relative to parent element’s </a:t>
            </a:r>
            <a:r>
              <a:rPr b="1" lang="en"/>
              <a:t>width</a:t>
            </a:r>
          </a:p>
        </p:txBody>
      </p:sp>
      <p:grpSp>
        <p:nvGrpSpPr>
          <p:cNvPr id="309" name="Shape 309"/>
          <p:cNvGrpSpPr/>
          <p:nvPr/>
        </p:nvGrpSpPr>
        <p:grpSpPr>
          <a:xfrm>
            <a:off x="5248350" y="1118175"/>
            <a:ext cx="2580899" cy="3184775"/>
            <a:chOff x="5248350" y="1118175"/>
            <a:chExt cx="2580899" cy="3184775"/>
          </a:xfrm>
        </p:grpSpPr>
        <p:sp>
          <p:nvSpPr>
            <p:cNvPr id="310" name="Shape 310"/>
            <p:cNvSpPr/>
            <p:nvPr/>
          </p:nvSpPr>
          <p:spPr>
            <a:xfrm>
              <a:off x="5248350" y="1118175"/>
              <a:ext cx="2580899" cy="317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6503850" y="1581950"/>
              <a:ext cx="1325400" cy="2721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Shape 312"/>
          <p:cNvGrpSpPr/>
          <p:nvPr/>
        </p:nvGrpSpPr>
        <p:grpSpPr>
          <a:xfrm>
            <a:off x="5248375" y="555599"/>
            <a:ext cx="2574300" cy="548506"/>
            <a:chOff x="5248375" y="555599"/>
            <a:chExt cx="2574300" cy="548506"/>
          </a:xfrm>
        </p:grpSpPr>
        <p:sp>
          <p:nvSpPr>
            <p:cNvPr id="313" name="Shape 313"/>
            <p:cNvSpPr/>
            <p:nvPr/>
          </p:nvSpPr>
          <p:spPr>
            <a:xfrm rot="5400000">
              <a:off x="6420925" y="-297644"/>
              <a:ext cx="229200" cy="2574300"/>
            </a:xfrm>
            <a:prstGeom prst="leftBrace">
              <a:avLst>
                <a:gd fmla="val 149411" name="adj1"/>
                <a:gd fmla="val 4962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5477575" y="555599"/>
              <a:ext cx="2115900" cy="2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width: 500px; </a:t>
              </a:r>
            </a:p>
          </p:txBody>
        </p:sp>
      </p:grpSp>
      <p:grpSp>
        <p:nvGrpSpPr>
          <p:cNvPr id="315" name="Shape 315"/>
          <p:cNvGrpSpPr/>
          <p:nvPr/>
        </p:nvGrpSpPr>
        <p:grpSpPr>
          <a:xfrm>
            <a:off x="4551300" y="1118175"/>
            <a:ext cx="655875" cy="3179400"/>
            <a:chOff x="4551300" y="1118175"/>
            <a:chExt cx="655875" cy="3179400"/>
          </a:xfrm>
        </p:grpSpPr>
        <p:sp>
          <p:nvSpPr>
            <p:cNvPr id="316" name="Shape 316"/>
            <p:cNvSpPr/>
            <p:nvPr/>
          </p:nvSpPr>
          <p:spPr>
            <a:xfrm>
              <a:off x="4977975" y="1118175"/>
              <a:ext cx="229200" cy="3179400"/>
            </a:xfrm>
            <a:prstGeom prst="leftBrace">
              <a:avLst>
                <a:gd fmla="val 344206" name="adj1"/>
                <a:gd fmla="val 4962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 txBox="1"/>
            <p:nvPr/>
          </p:nvSpPr>
          <p:spPr>
            <a:xfrm rot="-5400000">
              <a:off x="3607950" y="2593274"/>
              <a:ext cx="2115900" cy="2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height: 750px; 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Shape 322"/>
          <p:cNvGrpSpPr/>
          <p:nvPr/>
        </p:nvGrpSpPr>
        <p:grpSpPr>
          <a:xfrm>
            <a:off x="2885668" y="572308"/>
            <a:ext cx="3324715" cy="4102627"/>
            <a:chOff x="5248350" y="1118175"/>
            <a:chExt cx="2580899" cy="3184775"/>
          </a:xfrm>
        </p:grpSpPr>
        <p:sp>
          <p:nvSpPr>
            <p:cNvPr id="323" name="Shape 323"/>
            <p:cNvSpPr/>
            <p:nvPr/>
          </p:nvSpPr>
          <p:spPr>
            <a:xfrm>
              <a:off x="5248350" y="1118175"/>
              <a:ext cx="2580899" cy="317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503850" y="1581950"/>
              <a:ext cx="1325400" cy="2721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Shape 325"/>
          <p:cNvSpPr/>
          <p:nvPr/>
        </p:nvSpPr>
        <p:spPr>
          <a:xfrm rot="5400000">
            <a:off x="4457049" y="-1200046"/>
            <a:ext cx="182700" cy="3325500"/>
          </a:xfrm>
          <a:prstGeom prst="leftBrace">
            <a:avLst>
              <a:gd fmla="val 149411" name="adj1"/>
              <a:gd fmla="val 4962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3180956" y="-1"/>
            <a:ext cx="2725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width: 500px; </a:t>
            </a:r>
          </a:p>
        </p:txBody>
      </p:sp>
      <p:sp>
        <p:nvSpPr>
          <p:cNvPr id="327" name="Shape 327"/>
          <p:cNvSpPr/>
          <p:nvPr/>
        </p:nvSpPr>
        <p:spPr>
          <a:xfrm>
            <a:off x="2537371" y="572308"/>
            <a:ext cx="295200" cy="4095600"/>
          </a:xfrm>
          <a:prstGeom prst="leftBrace">
            <a:avLst>
              <a:gd fmla="val 344206" name="adj1"/>
              <a:gd fmla="val 4962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 rot="-5400000">
            <a:off x="772429" y="2472510"/>
            <a:ext cx="2725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height: 750px; </a:t>
            </a:r>
          </a:p>
        </p:txBody>
      </p:sp>
      <p:grpSp>
        <p:nvGrpSpPr>
          <p:cNvPr id="329" name="Shape 329"/>
          <p:cNvGrpSpPr/>
          <p:nvPr/>
        </p:nvGrpSpPr>
        <p:grpSpPr>
          <a:xfrm>
            <a:off x="2885668" y="2437700"/>
            <a:ext cx="1603422" cy="534847"/>
            <a:chOff x="5248350" y="2566235"/>
            <a:chExt cx="1244700" cy="415189"/>
          </a:xfrm>
        </p:grpSpPr>
        <p:sp>
          <p:nvSpPr>
            <p:cNvPr id="330" name="Shape 330"/>
            <p:cNvSpPr/>
            <p:nvPr/>
          </p:nvSpPr>
          <p:spPr>
            <a:xfrm>
              <a:off x="5248350" y="2793325"/>
              <a:ext cx="1244700" cy="188100"/>
            </a:xfrm>
            <a:prstGeom prst="leftRightArrow">
              <a:avLst>
                <a:gd fmla="val 23081" name="adj1"/>
                <a:gd fmla="val 47136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 txBox="1"/>
            <p:nvPr/>
          </p:nvSpPr>
          <p:spPr>
            <a:xfrm>
              <a:off x="5430236" y="2566235"/>
              <a:ext cx="1013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700">
                  <a:latin typeface="Roboto Mono"/>
                  <a:ea typeface="Roboto Mono"/>
                  <a:cs typeface="Roboto Mono"/>
                  <a:sym typeface="Roboto Mono"/>
                </a:rPr>
                <a:t>margin-left: 50%;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700">
                  <a:latin typeface="Roboto Mono"/>
                  <a:ea typeface="Roboto Mono"/>
                  <a:cs typeface="Roboto Mono"/>
                  <a:sym typeface="Roboto Mono"/>
                </a:rPr>
                <a:t>/* 0.50 × 500px */</a:t>
              </a:r>
            </a:p>
          </p:txBody>
        </p:sp>
      </p:grpSp>
      <p:grpSp>
        <p:nvGrpSpPr>
          <p:cNvPr id="332" name="Shape 332"/>
          <p:cNvGrpSpPr/>
          <p:nvPr/>
        </p:nvGrpSpPr>
        <p:grpSpPr>
          <a:xfrm>
            <a:off x="4585457" y="619607"/>
            <a:ext cx="1667781" cy="614100"/>
            <a:chOff x="4585457" y="619607"/>
            <a:chExt cx="1667781" cy="614100"/>
          </a:xfrm>
        </p:grpSpPr>
        <p:sp>
          <p:nvSpPr>
            <p:cNvPr id="333" name="Shape 333"/>
            <p:cNvSpPr/>
            <p:nvPr/>
          </p:nvSpPr>
          <p:spPr>
            <a:xfrm rot="-5400000">
              <a:off x="4443407" y="761870"/>
              <a:ext cx="484200" cy="200100"/>
            </a:xfrm>
            <a:prstGeom prst="leftRightArrow">
              <a:avLst>
                <a:gd fmla="val 27478" name="adj1"/>
                <a:gd fmla="val 42811" name="adj2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 txBox="1"/>
            <p:nvPr/>
          </p:nvSpPr>
          <p:spPr>
            <a:xfrm>
              <a:off x="4785638" y="619607"/>
              <a:ext cx="14676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700">
                  <a:latin typeface="Roboto Mono"/>
                  <a:ea typeface="Roboto Mono"/>
                  <a:cs typeface="Roboto Mono"/>
                  <a:sym typeface="Roboto Mono"/>
                </a:rPr>
                <a:t>margin-top: 30%;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700">
                  <a:latin typeface="Roboto Mono"/>
                  <a:ea typeface="Roboto Mono"/>
                  <a:cs typeface="Roboto Mono"/>
                  <a:sym typeface="Roboto Mono"/>
                </a:rPr>
                <a:t>/* 0.30 × 7</a:t>
              </a:r>
              <a:r>
                <a:rPr b="1" lang="en" sz="700">
                  <a:latin typeface="Roboto Mono"/>
                  <a:ea typeface="Roboto Mono"/>
                  <a:cs typeface="Roboto Mono"/>
                  <a:sym typeface="Roboto Mono"/>
                </a:rPr>
                <a:t>50px</a:t>
              </a:r>
              <a:r>
                <a:rPr lang="en" sz="700">
                  <a:latin typeface="Roboto Mono"/>
                  <a:ea typeface="Roboto Mono"/>
                  <a:cs typeface="Roboto Mono"/>
                  <a:sym typeface="Roboto Mono"/>
                </a:rPr>
                <a:t> */</a:t>
              </a:r>
            </a:p>
          </p:txBody>
        </p:sp>
      </p:grpSp>
      <p:grpSp>
        <p:nvGrpSpPr>
          <p:cNvPr id="335" name="Shape 335"/>
          <p:cNvGrpSpPr/>
          <p:nvPr/>
        </p:nvGrpSpPr>
        <p:grpSpPr>
          <a:xfrm>
            <a:off x="3180950" y="4693001"/>
            <a:ext cx="2951800" cy="265423"/>
            <a:chOff x="3180950" y="4693001"/>
            <a:chExt cx="2951800" cy="265423"/>
          </a:xfrm>
        </p:grpSpPr>
        <p:sp>
          <p:nvSpPr>
            <p:cNvPr id="336" name="Shape 336"/>
            <p:cNvSpPr/>
            <p:nvPr/>
          </p:nvSpPr>
          <p:spPr>
            <a:xfrm rot="-5400000">
              <a:off x="5266950" y="3915101"/>
              <a:ext cx="87900" cy="1643700"/>
            </a:xfrm>
            <a:prstGeom prst="leftBrace">
              <a:avLst>
                <a:gd fmla="val 149411" name="adj1"/>
                <a:gd fmla="val 10402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 txBox="1"/>
            <p:nvPr/>
          </p:nvSpPr>
          <p:spPr>
            <a:xfrm>
              <a:off x="3180950" y="4729225"/>
              <a:ext cx="1614300" cy="2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 sz="1000">
                  <a:latin typeface="Roboto Mono"/>
                  <a:ea typeface="Roboto Mono"/>
                  <a:cs typeface="Roboto Mono"/>
                  <a:sym typeface="Roboto Mono"/>
                </a:rPr>
                <a:t>width: 50%;</a:t>
              </a:r>
            </a:p>
            <a:p>
              <a:pPr lvl="0" rtl="0" algn="r">
                <a:spcBef>
                  <a:spcPts val="0"/>
                </a:spcBef>
                <a:buNone/>
              </a:pPr>
              <a:r>
                <a:rPr lang="en" sz="1000">
                  <a:latin typeface="Roboto Mono"/>
                  <a:ea typeface="Roboto Mono"/>
                  <a:cs typeface="Roboto Mono"/>
                  <a:sym typeface="Roboto Mono"/>
                </a:rPr>
                <a:t>/* 0.50 × 500px */</a:t>
              </a:r>
            </a:p>
          </p:txBody>
        </p:sp>
      </p:grpSp>
      <p:grpSp>
        <p:nvGrpSpPr>
          <p:cNvPr id="338" name="Shape 338"/>
          <p:cNvGrpSpPr/>
          <p:nvPr/>
        </p:nvGrpSpPr>
        <p:grpSpPr>
          <a:xfrm>
            <a:off x="6201703" y="1196430"/>
            <a:ext cx="907171" cy="3462600"/>
            <a:chOff x="6201703" y="1196430"/>
            <a:chExt cx="907171" cy="3462600"/>
          </a:xfrm>
        </p:grpSpPr>
        <p:sp>
          <p:nvSpPr>
            <p:cNvPr id="339" name="Shape 339"/>
            <p:cNvSpPr/>
            <p:nvPr/>
          </p:nvSpPr>
          <p:spPr>
            <a:xfrm rot="10800000">
              <a:off x="6201703" y="1196430"/>
              <a:ext cx="295200" cy="3462600"/>
            </a:xfrm>
            <a:prstGeom prst="leftBrace">
              <a:avLst>
                <a:gd fmla="val 149411" name="adj1"/>
                <a:gd fmla="val 66486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 txBox="1"/>
            <p:nvPr/>
          </p:nvSpPr>
          <p:spPr>
            <a:xfrm rot="5399243">
              <a:off x="5598075" y="2702057"/>
              <a:ext cx="27258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Roboto Mono"/>
                  <a:ea typeface="Roboto Mono"/>
                  <a:cs typeface="Roboto Mono"/>
                  <a:sym typeface="Roboto Mono"/>
                </a:rPr>
                <a:t>height: 80%;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Roboto Mono"/>
                  <a:ea typeface="Roboto Mono"/>
                  <a:cs typeface="Roboto Mono"/>
                  <a:sym typeface="Roboto Mono"/>
                </a:rPr>
                <a:t>/* 0.80 × 750px */ 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calc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311700" y="1389600"/>
            <a:ext cx="33345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margin-left: calc(30% - 20px);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225625" y="11094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5E696C"/>
              </a:buClr>
              <a:buSzPct val="100000"/>
            </a:pPr>
            <a:r>
              <a:rPr lang="en" sz="25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CSS Relative Units</a:t>
            </a:r>
          </a:p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Nunito"/>
            </a:pPr>
            <a:r>
              <a:rPr lang="en" sz="25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Media Queries</a:t>
            </a:r>
          </a:p>
          <a:p>
            <a:pPr indent="-387350" lvl="0" marL="457200" rtl="0">
              <a:spcBef>
                <a:spcPts val="0"/>
              </a:spcBef>
              <a:buSzPct val="100000"/>
            </a:pPr>
            <a:r>
              <a:rPr lang="en" sz="2500" u="sng">
                <a:solidFill>
                  <a:schemeClr val="hlink"/>
                </a:solidFill>
                <a:hlinkClick r:id="rId5"/>
              </a:rPr>
              <a:t>Google chrome dev tools not responding?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Review of git workflow (again…)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Barebones principles of responsive design.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‘Playing around with boxes:’ exploring relative units of measurement to create a coherent and desirable experience.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Using media queries to max a responsive nav bar.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Git, becuase you should.</a:t>
            </a:r>
          </a:p>
        </p:txBody>
      </p:sp>
      <p:sp>
        <p:nvSpPr>
          <p:cNvPr id="180" name="Shape 180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You’re welcome.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Responsive Nav Bar</a:t>
            </a:r>
          </a:p>
        </p:txBody>
      </p:sp>
      <p:sp>
        <p:nvSpPr>
          <p:cNvPr id="186" name="Shape 186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18400" y="593425"/>
            <a:ext cx="786000" cy="28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Nav</a:t>
            </a:r>
          </a:p>
        </p:txBody>
      </p:sp>
      <p:sp>
        <p:nvSpPr>
          <p:cNvPr id="192" name="Shape 192"/>
          <p:cNvSpPr/>
          <p:nvPr/>
        </p:nvSpPr>
        <p:spPr>
          <a:xfrm>
            <a:off x="1353050" y="672925"/>
            <a:ext cx="1979700" cy="274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  <p:sp>
        <p:nvSpPr>
          <p:cNvPr id="193" name="Shape 193"/>
          <p:cNvSpPr/>
          <p:nvPr/>
        </p:nvSpPr>
        <p:spPr>
          <a:xfrm>
            <a:off x="3889975" y="2045925"/>
            <a:ext cx="646800" cy="4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493325" y="991375"/>
            <a:ext cx="2447400" cy="28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Nav</a:t>
            </a:r>
          </a:p>
        </p:txBody>
      </p:sp>
      <p:sp>
        <p:nvSpPr>
          <p:cNvPr id="195" name="Shape 195"/>
          <p:cNvSpPr/>
          <p:nvPr/>
        </p:nvSpPr>
        <p:spPr>
          <a:xfrm>
            <a:off x="5295925" y="1538550"/>
            <a:ext cx="2842200" cy="239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Relative Sizing in CSS</a:t>
            </a:r>
          </a:p>
        </p:txBody>
      </p:sp>
      <p:sp>
        <p:nvSpPr>
          <p:cNvPr id="201" name="Shape 201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ditch the px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4800"/>
              <a:t>Base Font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274" y="1515287"/>
            <a:ext cx="2551449" cy="211291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4850250" y="3854275"/>
            <a:ext cx="40155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</a:rPr>
              <a:t>http://www.makeuseof.com/tag/4-ways-change-android-fonts/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